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61" r:id="rId5"/>
    <p:sldId id="263" r:id="rId6"/>
    <p:sldId id="259" r:id="rId7"/>
    <p:sldId id="262" r:id="rId8"/>
    <p:sldId id="265" r:id="rId9"/>
    <p:sldId id="264"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1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8DC3C8-366D-4C00-AA5E-A57E595FF73E}" type="datetimeFigureOut">
              <a:rPr lang="en-US" smtClean="0"/>
              <a:t>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F96457-6BBA-4E69-899D-D236914C4DEA}" type="slidenum">
              <a:rPr lang="en-US" smtClean="0"/>
              <a:t>‹#›</a:t>
            </a:fld>
            <a:endParaRPr lang="en-US"/>
          </a:p>
        </p:txBody>
      </p:sp>
    </p:spTree>
    <p:extLst>
      <p:ext uri="{BB962C8B-B14F-4D97-AF65-F5344CB8AC3E}">
        <p14:creationId xmlns:p14="http://schemas.microsoft.com/office/powerpoint/2010/main" val="237832977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BE935F-D0C2-464E-951B-8FF90DCD0142}" type="datetimeFigureOut">
              <a:rPr lang="en-US" smtClean="0"/>
              <a:pPr/>
              <a:t>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5EA606-345A-4E24-9BAF-DF37B55A8574}" type="slidenum">
              <a:rPr lang="en-US" smtClean="0"/>
              <a:pPr/>
              <a:t>‹#›</a:t>
            </a:fld>
            <a:endParaRPr lang="en-US"/>
          </a:p>
        </p:txBody>
      </p:sp>
    </p:spTree>
    <p:extLst>
      <p:ext uri="{BB962C8B-B14F-4D97-AF65-F5344CB8AC3E}">
        <p14:creationId xmlns:p14="http://schemas.microsoft.com/office/powerpoint/2010/main" val="382528738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5EA606-345A-4E24-9BAF-DF37B55A8574}"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AB71B1-0992-49F6-B09A-1CE46F20A11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CABC32-7A83-45E9-9315-2891A4DF7DAD}" type="datetimeFigureOut">
              <a:rPr lang="en-US" smtClean="0"/>
              <a:pPr/>
              <a:t>1/3/2013</a:t>
            </a:fld>
            <a:endParaRPr lang="en-US"/>
          </a:p>
        </p:txBody>
      </p:sp>
      <p:sp>
        <p:nvSpPr>
          <p:cNvPr id="5" name="Footer Placeholder 4"/>
          <p:cNvSpPr>
            <a:spLocks noGrp="1"/>
          </p:cNvSpPr>
          <p:nvPr>
            <p:ph type="ftr" sz="quarter" idx="11"/>
          </p:nvPr>
        </p:nvSpPr>
        <p:spPr/>
        <p:txBody>
          <a:bodyPr/>
          <a:lstStyle>
            <a:lvl1pPr>
              <a:defRPr b="1" i="1">
                <a:solidFill>
                  <a:srgbClr val="002060"/>
                </a:solidFill>
              </a:defRPr>
            </a:lvl1pPr>
          </a:lstStyle>
          <a:p>
            <a:endParaRPr lang="en-US"/>
          </a:p>
        </p:txBody>
      </p:sp>
      <p:sp>
        <p:nvSpPr>
          <p:cNvPr id="6" name="Slide Number Placeholder 5"/>
          <p:cNvSpPr>
            <a:spLocks noGrp="1"/>
          </p:cNvSpPr>
          <p:nvPr>
            <p:ph type="sldNum" sz="quarter" idx="12"/>
          </p:nvPr>
        </p:nvSpPr>
        <p:spPr/>
        <p:txBody>
          <a:bodyPr/>
          <a:lstStyle/>
          <a:p>
            <a:fld id="{C1649F00-65C3-41C7-B3C9-E6FC42472973}" type="slidenum">
              <a:rPr lang="en-US" smtClean="0"/>
              <a:pPr/>
              <a:t>‹#›</a:t>
            </a:fld>
            <a:endParaRPr lang="en-US"/>
          </a:p>
        </p:txBody>
      </p:sp>
      <p:sp>
        <p:nvSpPr>
          <p:cNvPr id="8" name="Rectangle 7"/>
          <p:cNvSpPr/>
          <p:nvPr/>
        </p:nvSpPr>
        <p:spPr>
          <a:xfrm>
            <a:off x="0" y="138499"/>
            <a:ext cx="9144000" cy="276999"/>
          </a:xfrm>
          <a:prstGeom prst="rect">
            <a:avLst/>
          </a:prstGeom>
        </p:spPr>
        <p:txBody>
          <a:bodyPr wrap="square">
            <a:spAutoFit/>
          </a:bodyPr>
          <a:lstStyle/>
          <a:p>
            <a:pPr algn="ctr"/>
            <a:r>
              <a:rPr lang="en-US" sz="1200" b="1" i="1" dirty="0" smtClean="0">
                <a:solidFill>
                  <a:srgbClr val="002060"/>
                </a:solidFill>
              </a:rPr>
              <a:t>DSS/Industry Team Working Group</a:t>
            </a:r>
            <a:endParaRPr lang="en-US" sz="1200" b="1" i="1" dirty="0">
              <a:solidFill>
                <a:srgbClr val="00206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ABC32-7A83-45E9-9315-2891A4DF7DAD}" type="datetimeFigureOut">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ABC32-7A83-45E9-9315-2891A4DF7DAD}" type="datetimeFigureOut">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04800" y="13716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ABC32-7A83-45E9-9315-2891A4DF7DAD}" type="datetimeFigureOut">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CABC32-7A83-45E9-9315-2891A4DF7DAD}" type="datetimeFigureOut">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CABC32-7A83-45E9-9315-2891A4DF7DAD}" type="datetimeFigureOut">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CABC32-7A83-45E9-9315-2891A4DF7DAD}" type="datetimeFigureOut">
              <a:rPr lang="en-US" smtClean="0"/>
              <a:pPr/>
              <a:t>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CABC32-7A83-45E9-9315-2891A4DF7DAD}" type="datetimeFigureOut">
              <a:rPr lang="en-US" smtClean="0"/>
              <a:pPr/>
              <a:t>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ABC32-7A83-45E9-9315-2891A4DF7DAD}" type="datetimeFigureOut">
              <a:rPr lang="en-US" smtClean="0"/>
              <a:pPr/>
              <a:t>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CABC32-7A83-45E9-9315-2891A4DF7DAD}" type="datetimeFigureOut">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CABC32-7A83-45E9-9315-2891A4DF7DAD}" type="datetimeFigureOut">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49F00-65C3-41C7-B3C9-E6FC424729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Rectangle 38"/>
          <p:cNvSpPr/>
          <p:nvPr/>
        </p:nvSpPr>
        <p:spPr>
          <a:xfrm>
            <a:off x="0" y="0"/>
            <a:ext cx="91440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ABC32-7A83-45E9-9315-2891A4DF7DAD}" type="datetimeFigureOut">
              <a:rPr lang="en-US" smtClean="0"/>
              <a:pPr/>
              <a:t>1/3/2013</a:t>
            </a:fld>
            <a:endParaRPr lang="en-US"/>
          </a:p>
        </p:txBody>
      </p:sp>
      <p:sp>
        <p:nvSpPr>
          <p:cNvPr id="5" name="Footer Placeholder 4"/>
          <p:cNvSpPr>
            <a:spLocks noGrp="1"/>
          </p:cNvSpPr>
          <p:nvPr>
            <p:ph type="ftr" sz="quarter" idx="3"/>
          </p:nvPr>
        </p:nvSpPr>
        <p:spPr>
          <a:xfrm>
            <a:off x="457200" y="6019800"/>
            <a:ext cx="8229600" cy="7016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49F00-65C3-41C7-B3C9-E6FC42472973}" type="slidenum">
              <a:rPr lang="en-US" smtClean="0"/>
              <a:pPr/>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77200" y="134901"/>
            <a:ext cx="823615" cy="823615"/>
          </a:xfrm>
          <a:prstGeom prst="rect">
            <a:avLst/>
          </a:prstGeom>
        </p:spPr>
      </p:pic>
      <p:cxnSp>
        <p:nvCxnSpPr>
          <p:cNvPr id="15" name="Straight Connector 14"/>
          <p:cNvCxnSpPr/>
          <p:nvPr/>
        </p:nvCxnSpPr>
        <p:spPr>
          <a:xfrm>
            <a:off x="5219701" y="462487"/>
            <a:ext cx="2857500" cy="0"/>
          </a:xfrm>
          <a:prstGeom prst="line">
            <a:avLst/>
          </a:prstGeom>
          <a:ln w="53975"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19701" y="559255"/>
            <a:ext cx="2857500" cy="0"/>
          </a:xfrm>
          <a:prstGeom prst="line">
            <a:avLst/>
          </a:prstGeom>
          <a:ln w="53975" cmpd="sng">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219701" y="656022"/>
            <a:ext cx="2857500" cy="0"/>
          </a:xfrm>
          <a:prstGeom prst="line">
            <a:avLst/>
          </a:prstGeom>
          <a:ln w="53975" cmpd="sng">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0" y="138499"/>
            <a:ext cx="9144000" cy="276999"/>
          </a:xfrm>
          <a:prstGeom prst="rect">
            <a:avLst/>
          </a:prstGeom>
        </p:spPr>
        <p:txBody>
          <a:bodyPr wrap="square">
            <a:spAutoFit/>
          </a:bodyPr>
          <a:lstStyle/>
          <a:p>
            <a:pPr algn="ctr"/>
            <a:r>
              <a:rPr lang="en-US" sz="1200" b="1" i="1" dirty="0" smtClean="0">
                <a:solidFill>
                  <a:srgbClr val="002060"/>
                </a:solidFill>
              </a:rPr>
              <a:t>DSS/Industry Team Working Group</a:t>
            </a:r>
            <a:endParaRPr lang="en-US" sz="1200" b="1" i="1" dirty="0">
              <a:solidFill>
                <a:srgbClr val="002060"/>
              </a:solidFill>
            </a:endParaRPr>
          </a:p>
        </p:txBody>
      </p:sp>
      <p:sp>
        <p:nvSpPr>
          <p:cNvPr id="19" name="Slide Number Placeholder 5"/>
          <p:cNvSpPr>
            <a:spLocks noGrp="1"/>
          </p:cNvSpPr>
          <p:nvPr/>
        </p:nvSpPr>
        <p:spPr>
          <a:xfrm>
            <a:off x="6572249" y="62484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CF81E8-6DE5-4C92-89BE-5D6CD56A8BF1}" type="slidenum">
              <a:rPr lang="en-US" smtClean="0"/>
              <a:pPr/>
              <a:t>‹#›</a:t>
            </a:fld>
            <a:endParaRPr lang="en-US"/>
          </a:p>
        </p:txBody>
      </p:sp>
      <p:pic>
        <p:nvPicPr>
          <p:cNvPr id="9"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4299" y="276998"/>
            <a:ext cx="1810329" cy="561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0" y="462487"/>
            <a:ext cx="2057400" cy="0"/>
          </a:xfrm>
          <a:prstGeom prst="line">
            <a:avLst/>
          </a:prstGeom>
          <a:ln w="53975" cmpd="sng">
            <a:solidFill>
              <a:srgbClr val="0F0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24000" y="567275"/>
            <a:ext cx="2057400" cy="0"/>
          </a:xfrm>
          <a:prstGeom prst="line">
            <a:avLst/>
          </a:prstGeom>
          <a:ln w="53975" cmpd="sng">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672063"/>
            <a:ext cx="2057400" cy="0"/>
          </a:xfrm>
          <a:prstGeom prst="line">
            <a:avLst/>
          </a:prstGeom>
          <a:ln w="539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048000" y="385147"/>
            <a:ext cx="3276600" cy="364256"/>
          </a:xfrm>
          <a:prstGeom prst="rect">
            <a:avLst/>
          </a:prstGeom>
          <a:gradFill flip="none" rotWithShape="1">
            <a:gsLst>
              <a:gs pos="28000">
                <a:schemeClr val="tx2">
                  <a:lumMod val="50000"/>
                </a:schemeClr>
              </a:gs>
              <a:gs pos="68000">
                <a:schemeClr val="accent5">
                  <a:lumMod val="7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gradFill>
                  <a:gsLst>
                    <a:gs pos="28000">
                      <a:schemeClr val="accent6">
                        <a:lumMod val="75000"/>
                      </a:schemeClr>
                    </a:gs>
                    <a:gs pos="68000">
                      <a:srgbClr val="FFFF00"/>
                    </a:gs>
                  </a:gsLst>
                  <a:lin ang="0" scaled="1"/>
                </a:gradFill>
              </a:rPr>
              <a:t>Partnering for National</a:t>
            </a:r>
            <a:r>
              <a:rPr lang="en-US" b="1" i="1" baseline="0" dirty="0" smtClean="0">
                <a:gradFill>
                  <a:gsLst>
                    <a:gs pos="28000">
                      <a:schemeClr val="accent6">
                        <a:lumMod val="75000"/>
                      </a:schemeClr>
                    </a:gs>
                    <a:gs pos="68000">
                      <a:srgbClr val="FFFF00"/>
                    </a:gs>
                  </a:gsLst>
                  <a:lin ang="0" scaled="1"/>
                </a:gradFill>
              </a:rPr>
              <a:t> Security</a:t>
            </a:r>
            <a:endParaRPr lang="en-US" b="1" i="1" dirty="0">
              <a:gradFill>
                <a:gsLst>
                  <a:gs pos="28000">
                    <a:schemeClr val="accent6">
                      <a:lumMod val="75000"/>
                    </a:schemeClr>
                  </a:gs>
                  <a:gs pos="68000">
                    <a:srgbClr val="FFFF00"/>
                  </a:gs>
                </a:gsLst>
                <a:lin ang="0" scaled="1"/>
              </a:gra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smbryant@raytheon.com" TargetMode="External"/><Relationship Id="rId3" Type="http://schemas.openxmlformats.org/officeDocument/2006/relationships/hyperlink" Target="mailto:quinton.wilkes@L-3com.com" TargetMode="External"/><Relationship Id="rId7" Type="http://schemas.openxmlformats.org/officeDocument/2006/relationships/hyperlink" Target="mailto:renita.macdonald@boeing.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mailto:shala.romandelvalle@baesystems.com" TargetMode="External"/><Relationship Id="rId11" Type="http://schemas.openxmlformats.org/officeDocument/2006/relationships/hyperlink" Target="mailto:carla.s.peters-carr@saic.com" TargetMode="External"/><Relationship Id="rId5" Type="http://schemas.openxmlformats.org/officeDocument/2006/relationships/hyperlink" Target="mailto:sgarland@ball.com" TargetMode="External"/><Relationship Id="rId10" Type="http://schemas.openxmlformats.org/officeDocument/2006/relationships/hyperlink" Target="mailto:wanda.walls@lmco.com" TargetMode="External"/><Relationship Id="rId4" Type="http://schemas.openxmlformats.org/officeDocument/2006/relationships/hyperlink" Target="mailto:telliott@caci.com" TargetMode="External"/><Relationship Id="rId9" Type="http://schemas.openxmlformats.org/officeDocument/2006/relationships/hyperlink" Target="mailto:Rene.haley@ngc.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ISCO.PMO@dss.mil" TargetMode="External"/><Relationship Id="rId2" Type="http://schemas.openxmlformats.org/officeDocument/2006/relationships/hyperlink" Target="https://www.dmdc.osd.mil/psawebdocs/docRequest/filePathNm=PSA/appId=560/app_key_id=1559jsow24d/siteId=7/ediPnId=0/userId=public/fileNm=DEERS_Industry_Spreadsheet5-1-2012.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JPAS Updates</a:t>
            </a:r>
            <a:endParaRPr lang="en-US" dirty="0"/>
          </a:p>
        </p:txBody>
      </p:sp>
      <p:sp>
        <p:nvSpPr>
          <p:cNvPr id="3" name="Subtitle 2"/>
          <p:cNvSpPr>
            <a:spLocks noGrp="1"/>
          </p:cNvSpPr>
          <p:nvPr>
            <p:ph type="subTitle" idx="1"/>
          </p:nvPr>
        </p:nvSpPr>
        <p:spPr/>
        <p:txBody>
          <a:bodyPr>
            <a:normAutofit/>
          </a:bodyPr>
          <a:lstStyle/>
          <a:p>
            <a:r>
              <a:rPr lang="en-US" dirty="0" smtClean="0"/>
              <a:t>Steven Burke</a:t>
            </a:r>
          </a:p>
          <a:p>
            <a:r>
              <a:rPr lang="en-US" sz="1300" dirty="0" smtClean="0"/>
              <a:t>Industrial Security Supervisor LMSecurity</a:t>
            </a:r>
          </a:p>
          <a:p>
            <a:r>
              <a:rPr lang="en-US" sz="1400" dirty="0" smtClean="0"/>
              <a:t>12/13/2012</a:t>
            </a:r>
            <a:endParaRPr lang="en-US" sz="1400"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38125" y="1587744"/>
            <a:ext cx="2743200" cy="4154984"/>
          </a:xfrm>
          <a:prstGeom prst="rect">
            <a:avLst/>
          </a:prstGeom>
          <a:noFill/>
          <a:ln w="38100" cmpd="dbl">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defTabSz="820738">
              <a:defRPr sz="2200" i="1">
                <a:solidFill>
                  <a:schemeClr val="tx1"/>
                </a:solidFill>
                <a:latin typeface="Times" pitchFamily="18" charset="0"/>
              </a:defRPr>
            </a:lvl1pPr>
            <a:lvl2pPr marL="742950" indent="-285750" defTabSz="820738">
              <a:defRPr sz="2200" i="1">
                <a:solidFill>
                  <a:schemeClr val="tx1"/>
                </a:solidFill>
                <a:latin typeface="Times" pitchFamily="18" charset="0"/>
              </a:defRPr>
            </a:lvl2pPr>
            <a:lvl3pPr marL="1143000" indent="-228600" defTabSz="820738">
              <a:defRPr sz="2200" i="1">
                <a:solidFill>
                  <a:schemeClr val="tx1"/>
                </a:solidFill>
                <a:latin typeface="Times" pitchFamily="18" charset="0"/>
              </a:defRPr>
            </a:lvl3pPr>
            <a:lvl4pPr marL="1600200" indent="-228600" defTabSz="820738">
              <a:defRPr sz="2200" i="1">
                <a:solidFill>
                  <a:schemeClr val="tx1"/>
                </a:solidFill>
                <a:latin typeface="Times" pitchFamily="18" charset="0"/>
              </a:defRPr>
            </a:lvl4pPr>
            <a:lvl5pPr marL="2057400" indent="-228600" defTabSz="820738">
              <a:defRPr sz="2200" i="1">
                <a:solidFill>
                  <a:schemeClr val="tx1"/>
                </a:solidFill>
                <a:latin typeface="Times" pitchFamily="18" charset="0"/>
              </a:defRPr>
            </a:lvl5pPr>
            <a:lvl6pPr marL="2514600" indent="-228600" algn="ctr" defTabSz="820738" eaLnBrk="0" fontAlgn="base" hangingPunct="0">
              <a:spcBef>
                <a:spcPct val="0"/>
              </a:spcBef>
              <a:spcAft>
                <a:spcPct val="0"/>
              </a:spcAft>
              <a:defRPr sz="2200" i="1">
                <a:solidFill>
                  <a:schemeClr val="tx1"/>
                </a:solidFill>
                <a:latin typeface="Times" pitchFamily="18" charset="0"/>
              </a:defRPr>
            </a:lvl6pPr>
            <a:lvl7pPr marL="2971800" indent="-228600" algn="ctr" defTabSz="820738" eaLnBrk="0" fontAlgn="base" hangingPunct="0">
              <a:spcBef>
                <a:spcPct val="0"/>
              </a:spcBef>
              <a:spcAft>
                <a:spcPct val="0"/>
              </a:spcAft>
              <a:defRPr sz="2200" i="1">
                <a:solidFill>
                  <a:schemeClr val="tx1"/>
                </a:solidFill>
                <a:latin typeface="Times" pitchFamily="18" charset="0"/>
              </a:defRPr>
            </a:lvl7pPr>
            <a:lvl8pPr marL="3429000" indent="-228600" algn="ctr" defTabSz="820738" eaLnBrk="0" fontAlgn="base" hangingPunct="0">
              <a:spcBef>
                <a:spcPct val="0"/>
              </a:spcBef>
              <a:spcAft>
                <a:spcPct val="0"/>
              </a:spcAft>
              <a:defRPr sz="2200" i="1">
                <a:solidFill>
                  <a:schemeClr val="tx1"/>
                </a:solidFill>
                <a:latin typeface="Times" pitchFamily="18" charset="0"/>
              </a:defRPr>
            </a:lvl8pPr>
            <a:lvl9pPr marL="3886200" indent="-228600" algn="ctr" defTabSz="820738" eaLnBrk="0" fontAlgn="base" hangingPunct="0">
              <a:spcBef>
                <a:spcPct val="0"/>
              </a:spcBef>
              <a:spcAft>
                <a:spcPct val="0"/>
              </a:spcAft>
              <a:defRPr sz="2200" i="1">
                <a:solidFill>
                  <a:schemeClr val="tx1"/>
                </a:solidFill>
                <a:latin typeface="Times" pitchFamily="18" charset="0"/>
              </a:defRPr>
            </a:lvl9pPr>
          </a:lstStyle>
          <a:p>
            <a:r>
              <a:rPr lang="en-US" sz="1800" b="1" i="0" dirty="0">
                <a:solidFill>
                  <a:srgbClr val="000099"/>
                </a:solidFill>
                <a:latin typeface="Arial Black" pitchFamily="34" charset="0"/>
              </a:rPr>
              <a:t>Industry Team PMOs</a:t>
            </a:r>
          </a:p>
          <a:p>
            <a:endParaRPr lang="en-US" sz="1200" b="1" i="0" dirty="0">
              <a:solidFill>
                <a:srgbClr val="000099"/>
              </a:solidFill>
              <a:latin typeface="Arial" charset="0"/>
            </a:endParaRPr>
          </a:p>
          <a:p>
            <a:endParaRPr lang="en-US" sz="1200" b="1" i="0" dirty="0">
              <a:solidFill>
                <a:srgbClr val="000099"/>
              </a:solidFill>
              <a:latin typeface="Arial" charset="0"/>
            </a:endParaRPr>
          </a:p>
          <a:p>
            <a:r>
              <a:rPr lang="en-US" sz="1200" b="1" i="0" dirty="0">
                <a:solidFill>
                  <a:schemeClr val="tx1">
                    <a:lumMod val="95000"/>
                    <a:lumOff val="5000"/>
                  </a:schemeClr>
                </a:solidFill>
                <a:latin typeface="Arial" charset="0"/>
              </a:rPr>
              <a:t>Quinton Wilkes – Team Lead</a:t>
            </a:r>
          </a:p>
          <a:p>
            <a:pPr eaLnBrk="1" hangingPunct="1"/>
            <a:r>
              <a:rPr lang="it-IT" sz="1200" b="1" i="0" dirty="0">
                <a:solidFill>
                  <a:srgbClr val="000099"/>
                </a:solidFill>
                <a:latin typeface="Arial" charset="0"/>
                <a:hlinkClick r:id="rId3"/>
              </a:rPr>
              <a:t>quinton.wilkes@L-3com.com</a:t>
            </a:r>
            <a:endParaRPr lang="it-IT" sz="1200" b="1" i="0" dirty="0">
              <a:solidFill>
                <a:srgbClr val="000099"/>
              </a:solidFill>
              <a:latin typeface="Arial" charset="0"/>
            </a:endParaRPr>
          </a:p>
          <a:p>
            <a:pPr eaLnBrk="1" hangingPunct="1"/>
            <a:endParaRPr lang="it-IT" sz="1200" b="1" i="0" dirty="0">
              <a:solidFill>
                <a:srgbClr val="000099"/>
              </a:solidFill>
              <a:latin typeface="Arial" charset="0"/>
            </a:endParaRPr>
          </a:p>
          <a:p>
            <a:pPr eaLnBrk="1" hangingPunct="1"/>
            <a:r>
              <a:rPr lang="en-US" sz="1200" b="1" i="0" dirty="0">
                <a:solidFill>
                  <a:schemeClr val="tx1">
                    <a:lumMod val="95000"/>
                    <a:lumOff val="5000"/>
                  </a:schemeClr>
                </a:solidFill>
                <a:latin typeface="Arial" charset="0"/>
              </a:rPr>
              <a:t>Tanya Elliott</a:t>
            </a:r>
          </a:p>
          <a:p>
            <a:pPr eaLnBrk="1" hangingPunct="1"/>
            <a:r>
              <a:rPr lang="en-US" sz="1200" b="1" i="0" dirty="0" smtClean="0">
                <a:latin typeface="Arial" charset="0"/>
                <a:hlinkClick r:id="rId4"/>
              </a:rPr>
              <a:t>telliott@caci.com</a:t>
            </a:r>
            <a:endParaRPr lang="en-US" sz="1200" b="1" i="0" dirty="0" smtClean="0">
              <a:latin typeface="Arial" charset="0"/>
            </a:endParaRPr>
          </a:p>
          <a:p>
            <a:pPr eaLnBrk="1" hangingPunct="1"/>
            <a:endParaRPr lang="en-US" sz="1200" b="1" i="0" dirty="0" smtClean="0">
              <a:latin typeface="Arial" charset="0"/>
            </a:endParaRPr>
          </a:p>
          <a:p>
            <a:pPr eaLnBrk="1" hangingPunct="1"/>
            <a:endParaRPr lang="en-US" sz="1200" b="1" i="0" dirty="0" smtClean="0">
              <a:latin typeface="Arial" charset="0"/>
            </a:endParaRPr>
          </a:p>
          <a:p>
            <a:pPr eaLnBrk="1" hangingPunct="1"/>
            <a:endParaRPr lang="en-US" sz="1200" b="1" i="0" dirty="0" smtClean="0">
              <a:latin typeface="Arial" charset="0"/>
            </a:endParaRPr>
          </a:p>
          <a:p>
            <a:pPr eaLnBrk="1" hangingPunct="1"/>
            <a:endParaRPr lang="en-US" sz="1200" b="1" i="0" dirty="0" smtClean="0">
              <a:latin typeface="Arial" charset="0"/>
            </a:endParaRPr>
          </a:p>
          <a:p>
            <a:pPr eaLnBrk="1" hangingPunct="1"/>
            <a:endParaRPr lang="en-US" sz="1200" b="1" i="0" dirty="0">
              <a:latin typeface="Arial" charset="0"/>
            </a:endParaRPr>
          </a:p>
          <a:p>
            <a:pPr eaLnBrk="1" hangingPunct="1"/>
            <a:endParaRPr lang="en-US" sz="1200" b="1" i="0" dirty="0" smtClean="0">
              <a:solidFill>
                <a:srgbClr val="000099"/>
              </a:solidFill>
              <a:latin typeface="Arial" charset="0"/>
            </a:endParaRPr>
          </a:p>
          <a:p>
            <a:pPr eaLnBrk="1" hangingPunct="1"/>
            <a:endParaRPr lang="en-US" sz="1200" b="1" i="0" dirty="0" smtClean="0">
              <a:solidFill>
                <a:srgbClr val="000099"/>
              </a:solidFill>
              <a:latin typeface="Arial" charset="0"/>
            </a:endParaRPr>
          </a:p>
          <a:p>
            <a:pPr eaLnBrk="1" hangingPunct="1"/>
            <a:endParaRPr lang="en-US" sz="1200" b="1" i="0" dirty="0">
              <a:solidFill>
                <a:srgbClr val="000099"/>
              </a:solidFill>
              <a:latin typeface="Arial" charset="0"/>
            </a:endParaRPr>
          </a:p>
          <a:p>
            <a:pPr eaLnBrk="1" hangingPunct="1"/>
            <a:endParaRPr lang="en-US" sz="1200" b="1" i="0" dirty="0">
              <a:solidFill>
                <a:srgbClr val="000099"/>
              </a:solidFill>
              <a:latin typeface="Arial" charset="0"/>
            </a:endParaRPr>
          </a:p>
          <a:p>
            <a:pPr eaLnBrk="1" hangingPunct="1"/>
            <a:endParaRPr lang="en-US" sz="1200" b="1" i="0" dirty="0">
              <a:solidFill>
                <a:srgbClr val="000099"/>
              </a:solidFill>
              <a:latin typeface="Arial" charset="0"/>
            </a:endParaRPr>
          </a:p>
          <a:p>
            <a:pPr eaLnBrk="1" hangingPunct="1"/>
            <a:endParaRPr lang="en-US" sz="1200" b="1" i="0" dirty="0">
              <a:solidFill>
                <a:srgbClr val="000099"/>
              </a:solidFill>
              <a:latin typeface="Arial" charset="0"/>
            </a:endParaRPr>
          </a:p>
          <a:p>
            <a:pPr eaLnBrk="1" hangingPunct="1"/>
            <a:endParaRPr lang="en-US" sz="1200" b="1" i="0" dirty="0">
              <a:solidFill>
                <a:srgbClr val="000099"/>
              </a:solidFill>
              <a:latin typeface="Arial" charset="0"/>
            </a:endParaRPr>
          </a:p>
        </p:txBody>
      </p:sp>
      <p:sp>
        <p:nvSpPr>
          <p:cNvPr id="3" name="Text Box 5"/>
          <p:cNvSpPr txBox="1">
            <a:spLocks noChangeArrowheads="1"/>
          </p:cNvSpPr>
          <p:nvPr/>
        </p:nvSpPr>
        <p:spPr bwMode="auto">
          <a:xfrm>
            <a:off x="6062663" y="1604350"/>
            <a:ext cx="2852737" cy="2908300"/>
          </a:xfrm>
          <a:prstGeom prst="rect">
            <a:avLst/>
          </a:prstGeom>
          <a:noFill/>
          <a:ln w="38100" cmpd="dbl">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defTabSz="820738">
              <a:defRPr sz="2200" i="1">
                <a:solidFill>
                  <a:schemeClr val="tx1"/>
                </a:solidFill>
                <a:latin typeface="Times" pitchFamily="18" charset="0"/>
              </a:defRPr>
            </a:lvl1pPr>
            <a:lvl2pPr marL="742950" indent="-285750" defTabSz="820738">
              <a:defRPr sz="2200" i="1">
                <a:solidFill>
                  <a:schemeClr val="tx1"/>
                </a:solidFill>
                <a:latin typeface="Times" pitchFamily="18" charset="0"/>
              </a:defRPr>
            </a:lvl2pPr>
            <a:lvl3pPr marL="1143000" indent="-228600" defTabSz="820738">
              <a:defRPr sz="2200" i="1">
                <a:solidFill>
                  <a:schemeClr val="tx1"/>
                </a:solidFill>
                <a:latin typeface="Times" pitchFamily="18" charset="0"/>
              </a:defRPr>
            </a:lvl3pPr>
            <a:lvl4pPr marL="1600200" indent="-228600" defTabSz="820738">
              <a:defRPr sz="2200" i="1">
                <a:solidFill>
                  <a:schemeClr val="tx1"/>
                </a:solidFill>
                <a:latin typeface="Times" pitchFamily="18" charset="0"/>
              </a:defRPr>
            </a:lvl4pPr>
            <a:lvl5pPr marL="2057400" indent="-228600" defTabSz="820738">
              <a:defRPr sz="2200" i="1">
                <a:solidFill>
                  <a:schemeClr val="tx1"/>
                </a:solidFill>
                <a:latin typeface="Times" pitchFamily="18" charset="0"/>
              </a:defRPr>
            </a:lvl5pPr>
            <a:lvl6pPr marL="2514600" indent="-228600" algn="ctr" defTabSz="820738" eaLnBrk="0" fontAlgn="base" hangingPunct="0">
              <a:spcBef>
                <a:spcPct val="0"/>
              </a:spcBef>
              <a:spcAft>
                <a:spcPct val="0"/>
              </a:spcAft>
              <a:defRPr sz="2200" i="1">
                <a:solidFill>
                  <a:schemeClr val="tx1"/>
                </a:solidFill>
                <a:latin typeface="Times" pitchFamily="18" charset="0"/>
              </a:defRPr>
            </a:lvl6pPr>
            <a:lvl7pPr marL="2971800" indent="-228600" algn="ctr" defTabSz="820738" eaLnBrk="0" fontAlgn="base" hangingPunct="0">
              <a:spcBef>
                <a:spcPct val="0"/>
              </a:spcBef>
              <a:spcAft>
                <a:spcPct val="0"/>
              </a:spcAft>
              <a:defRPr sz="2200" i="1">
                <a:solidFill>
                  <a:schemeClr val="tx1"/>
                </a:solidFill>
                <a:latin typeface="Times" pitchFamily="18" charset="0"/>
              </a:defRPr>
            </a:lvl7pPr>
            <a:lvl8pPr marL="3429000" indent="-228600" algn="ctr" defTabSz="820738" eaLnBrk="0" fontAlgn="base" hangingPunct="0">
              <a:spcBef>
                <a:spcPct val="0"/>
              </a:spcBef>
              <a:spcAft>
                <a:spcPct val="0"/>
              </a:spcAft>
              <a:defRPr sz="2200" i="1">
                <a:solidFill>
                  <a:schemeClr val="tx1"/>
                </a:solidFill>
                <a:latin typeface="Times" pitchFamily="18" charset="0"/>
              </a:defRPr>
            </a:lvl8pPr>
            <a:lvl9pPr marL="3886200" indent="-228600" algn="ctr" defTabSz="820738" eaLnBrk="0" fontAlgn="base" hangingPunct="0">
              <a:spcBef>
                <a:spcPct val="0"/>
              </a:spcBef>
              <a:spcAft>
                <a:spcPct val="0"/>
              </a:spcAft>
              <a:defRPr sz="2200" i="1">
                <a:solidFill>
                  <a:schemeClr val="tx1"/>
                </a:solidFill>
                <a:latin typeface="Times" pitchFamily="18" charset="0"/>
              </a:defRPr>
            </a:lvl9pPr>
          </a:lstStyle>
          <a:p>
            <a:r>
              <a:rPr lang="en-US" sz="1800" b="1" i="0">
                <a:solidFill>
                  <a:srgbClr val="000099"/>
                </a:solidFill>
                <a:latin typeface="Arial Black" pitchFamily="34" charset="0"/>
              </a:rPr>
              <a:t>SWFT Industry </a:t>
            </a:r>
          </a:p>
          <a:p>
            <a:r>
              <a:rPr lang="en-US" sz="1800" b="1" i="0">
                <a:solidFill>
                  <a:srgbClr val="000099"/>
                </a:solidFill>
                <a:latin typeface="Arial Black" pitchFamily="34" charset="0"/>
              </a:rPr>
              <a:t>Sub Team</a:t>
            </a:r>
          </a:p>
          <a:p>
            <a:endParaRPr lang="en-US" sz="1800" b="1" i="0">
              <a:solidFill>
                <a:srgbClr val="000099"/>
              </a:solidFill>
              <a:latin typeface="Arial Black" pitchFamily="34" charset="0"/>
            </a:endParaRPr>
          </a:p>
          <a:p>
            <a:r>
              <a:rPr lang="en-US" sz="1200" b="1" i="0">
                <a:solidFill>
                  <a:srgbClr val="000099"/>
                </a:solidFill>
                <a:latin typeface="Arial" charset="0"/>
                <a:cs typeface="Arial" charset="0"/>
              </a:rPr>
              <a:t>Sheila Garland</a:t>
            </a:r>
          </a:p>
          <a:p>
            <a:r>
              <a:rPr lang="en-US" sz="1200" b="1" i="0">
                <a:solidFill>
                  <a:srgbClr val="000099"/>
                </a:solidFill>
                <a:latin typeface="Arial" charset="0"/>
                <a:cs typeface="Arial" charset="0"/>
                <a:hlinkClick r:id="rId5"/>
              </a:rPr>
              <a:t>sgarland@ball.com</a:t>
            </a:r>
            <a:endParaRPr lang="en-US" sz="1200" b="1" i="0">
              <a:solidFill>
                <a:srgbClr val="000099"/>
              </a:solidFill>
              <a:latin typeface="Arial" charset="0"/>
              <a:cs typeface="Arial" charset="0"/>
            </a:endParaRPr>
          </a:p>
          <a:p>
            <a:endParaRPr lang="en-US" sz="1800" b="1" i="0">
              <a:solidFill>
                <a:srgbClr val="000099"/>
              </a:solidFill>
              <a:latin typeface="Arial Black" pitchFamily="34" charset="0"/>
            </a:endParaRPr>
          </a:p>
          <a:p>
            <a:r>
              <a:rPr lang="en-US" sz="1200" b="1" i="0">
                <a:solidFill>
                  <a:srgbClr val="000099"/>
                </a:solidFill>
                <a:latin typeface="Arial" charset="0"/>
                <a:cs typeface="Arial" charset="0"/>
              </a:rPr>
              <a:t>Shala Roman</a:t>
            </a:r>
          </a:p>
          <a:p>
            <a:r>
              <a:rPr lang="en-US" sz="1100" b="1" i="0">
                <a:solidFill>
                  <a:srgbClr val="000099"/>
                </a:solidFill>
                <a:latin typeface="Arial" charset="0"/>
                <a:cs typeface="Arial" charset="0"/>
                <a:hlinkClick r:id="rId6"/>
              </a:rPr>
              <a:t>shala.romandelvalle@baesystems.com</a:t>
            </a:r>
            <a:endParaRPr lang="en-US" sz="1100" b="1" i="0">
              <a:solidFill>
                <a:srgbClr val="000099"/>
              </a:solidFill>
              <a:latin typeface="Arial" charset="0"/>
              <a:cs typeface="Arial" charset="0"/>
            </a:endParaRPr>
          </a:p>
          <a:p>
            <a:endParaRPr lang="en-US" sz="1000" i="0">
              <a:solidFill>
                <a:srgbClr val="000099"/>
              </a:solidFill>
              <a:latin typeface="Arial" charset="0"/>
              <a:cs typeface="Arial" charset="0"/>
            </a:endParaRPr>
          </a:p>
          <a:p>
            <a:endParaRPr lang="en-US" sz="1800" b="1" i="0">
              <a:solidFill>
                <a:srgbClr val="000099"/>
              </a:solidFill>
              <a:latin typeface="Arial Black" pitchFamily="34" charset="0"/>
            </a:endParaRPr>
          </a:p>
          <a:p>
            <a:endParaRPr lang="en-US" sz="1200" b="1" i="0">
              <a:solidFill>
                <a:srgbClr val="000099"/>
              </a:solidFill>
              <a:latin typeface="Arial Black" pitchFamily="34" charset="0"/>
            </a:endParaRPr>
          </a:p>
          <a:p>
            <a:pPr eaLnBrk="1" hangingPunct="1"/>
            <a:endParaRPr lang="en-US" sz="1200" b="1" i="0">
              <a:solidFill>
                <a:srgbClr val="000099"/>
              </a:solidFill>
              <a:latin typeface="Arial" charset="0"/>
            </a:endParaRPr>
          </a:p>
          <a:p>
            <a:pPr eaLnBrk="1" hangingPunct="1"/>
            <a:endParaRPr lang="en-US" sz="1200" b="1" i="0">
              <a:solidFill>
                <a:srgbClr val="000099"/>
              </a:solidFill>
              <a:latin typeface="Arial Black" pitchFamily="34" charset="0"/>
            </a:endParaRPr>
          </a:p>
        </p:txBody>
      </p:sp>
      <p:sp>
        <p:nvSpPr>
          <p:cNvPr id="4" name="Text Box 7"/>
          <p:cNvSpPr txBox="1">
            <a:spLocks noChangeArrowheads="1"/>
          </p:cNvSpPr>
          <p:nvPr/>
        </p:nvSpPr>
        <p:spPr bwMode="auto">
          <a:xfrm>
            <a:off x="3119438" y="1587744"/>
            <a:ext cx="2824162" cy="4133439"/>
          </a:xfrm>
          <a:prstGeom prst="rect">
            <a:avLst/>
          </a:prstGeom>
          <a:noFill/>
          <a:ln w="38100" cmpd="dbl">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defTabSz="820738">
              <a:defRPr sz="2200" i="1">
                <a:solidFill>
                  <a:schemeClr val="tx1"/>
                </a:solidFill>
                <a:latin typeface="Times" pitchFamily="18" charset="0"/>
              </a:defRPr>
            </a:lvl1pPr>
            <a:lvl2pPr marL="742950" indent="-285750" defTabSz="820738">
              <a:defRPr sz="2200" i="1">
                <a:solidFill>
                  <a:schemeClr val="tx1"/>
                </a:solidFill>
                <a:latin typeface="Times" pitchFamily="18" charset="0"/>
              </a:defRPr>
            </a:lvl2pPr>
            <a:lvl3pPr marL="1143000" indent="-228600" defTabSz="820738">
              <a:defRPr sz="2200" i="1">
                <a:solidFill>
                  <a:schemeClr val="tx1"/>
                </a:solidFill>
                <a:latin typeface="Times" pitchFamily="18" charset="0"/>
              </a:defRPr>
            </a:lvl3pPr>
            <a:lvl4pPr marL="1600200" indent="-228600" defTabSz="820738">
              <a:defRPr sz="2200" i="1">
                <a:solidFill>
                  <a:schemeClr val="tx1"/>
                </a:solidFill>
                <a:latin typeface="Times" pitchFamily="18" charset="0"/>
              </a:defRPr>
            </a:lvl4pPr>
            <a:lvl5pPr marL="2057400" indent="-228600" defTabSz="820738">
              <a:defRPr sz="2200" i="1">
                <a:solidFill>
                  <a:schemeClr val="tx1"/>
                </a:solidFill>
                <a:latin typeface="Times" pitchFamily="18" charset="0"/>
              </a:defRPr>
            </a:lvl5pPr>
            <a:lvl6pPr marL="2514600" indent="-228600" algn="ctr" defTabSz="820738" eaLnBrk="0" fontAlgn="base" hangingPunct="0">
              <a:spcBef>
                <a:spcPct val="0"/>
              </a:spcBef>
              <a:spcAft>
                <a:spcPct val="0"/>
              </a:spcAft>
              <a:defRPr sz="2200" i="1">
                <a:solidFill>
                  <a:schemeClr val="tx1"/>
                </a:solidFill>
                <a:latin typeface="Times" pitchFamily="18" charset="0"/>
              </a:defRPr>
            </a:lvl6pPr>
            <a:lvl7pPr marL="2971800" indent="-228600" algn="ctr" defTabSz="820738" eaLnBrk="0" fontAlgn="base" hangingPunct="0">
              <a:spcBef>
                <a:spcPct val="0"/>
              </a:spcBef>
              <a:spcAft>
                <a:spcPct val="0"/>
              </a:spcAft>
              <a:defRPr sz="2200" i="1">
                <a:solidFill>
                  <a:schemeClr val="tx1"/>
                </a:solidFill>
                <a:latin typeface="Times" pitchFamily="18" charset="0"/>
              </a:defRPr>
            </a:lvl7pPr>
            <a:lvl8pPr marL="3429000" indent="-228600" algn="ctr" defTabSz="820738" eaLnBrk="0" fontAlgn="base" hangingPunct="0">
              <a:spcBef>
                <a:spcPct val="0"/>
              </a:spcBef>
              <a:spcAft>
                <a:spcPct val="0"/>
              </a:spcAft>
              <a:defRPr sz="2200" i="1">
                <a:solidFill>
                  <a:schemeClr val="tx1"/>
                </a:solidFill>
                <a:latin typeface="Times" pitchFamily="18" charset="0"/>
              </a:defRPr>
            </a:lvl8pPr>
            <a:lvl9pPr marL="3886200" indent="-228600" algn="ctr" defTabSz="820738" eaLnBrk="0" fontAlgn="base" hangingPunct="0">
              <a:spcBef>
                <a:spcPct val="0"/>
              </a:spcBef>
              <a:spcAft>
                <a:spcPct val="0"/>
              </a:spcAft>
              <a:defRPr sz="2200" i="1">
                <a:solidFill>
                  <a:schemeClr val="tx1"/>
                </a:solidFill>
                <a:latin typeface="Times" pitchFamily="18" charset="0"/>
              </a:defRPr>
            </a:lvl9pPr>
          </a:lstStyle>
          <a:p>
            <a:r>
              <a:rPr lang="en-US" sz="1800" b="1" i="0" dirty="0">
                <a:solidFill>
                  <a:srgbClr val="000099"/>
                </a:solidFill>
                <a:latin typeface="Arial Black" pitchFamily="34" charset="0"/>
              </a:rPr>
              <a:t>Industry Sub Team</a:t>
            </a:r>
          </a:p>
          <a:p>
            <a:endParaRPr lang="en-US" sz="1800" b="1" i="0" dirty="0">
              <a:solidFill>
                <a:srgbClr val="000099"/>
              </a:solidFill>
              <a:latin typeface="Arial Black" pitchFamily="34" charset="0"/>
            </a:endParaRPr>
          </a:p>
          <a:p>
            <a:endParaRPr lang="en-US" sz="700" b="1" i="0" dirty="0">
              <a:solidFill>
                <a:srgbClr val="000099"/>
              </a:solidFill>
              <a:latin typeface="Arial Black" pitchFamily="34" charset="0"/>
            </a:endParaRPr>
          </a:p>
          <a:p>
            <a:pPr eaLnBrk="1" hangingPunct="1"/>
            <a:r>
              <a:rPr lang="en-US" sz="1200" b="1" i="0" dirty="0">
                <a:latin typeface="Arial" charset="0"/>
              </a:rPr>
              <a:t>Toni MacDonald</a:t>
            </a:r>
          </a:p>
          <a:p>
            <a:pPr eaLnBrk="1" hangingPunct="1"/>
            <a:r>
              <a:rPr lang="en-US" sz="1200" b="1" i="0" dirty="0">
                <a:latin typeface="Arial" charset="0"/>
                <a:hlinkClick r:id="rId7"/>
              </a:rPr>
              <a:t>renita.macdonald@boeing.com</a:t>
            </a:r>
            <a:endParaRPr lang="en-US" sz="1200" b="1" i="0" dirty="0">
              <a:latin typeface="Arial" charset="0"/>
            </a:endParaRPr>
          </a:p>
          <a:p>
            <a:pPr eaLnBrk="1" hangingPunct="1"/>
            <a:r>
              <a:rPr lang="en-US" sz="1200" b="1" i="0" dirty="0">
                <a:latin typeface="Arial" charset="0"/>
              </a:rPr>
              <a:t/>
            </a:r>
            <a:br>
              <a:rPr lang="en-US" sz="1200" b="1" i="0" dirty="0">
                <a:latin typeface="Arial" charset="0"/>
              </a:rPr>
            </a:br>
            <a:r>
              <a:rPr lang="it-IT" sz="1200" b="1" i="0" dirty="0" smtClean="0">
                <a:solidFill>
                  <a:schemeClr val="tx1">
                    <a:lumMod val="95000"/>
                    <a:lumOff val="5000"/>
                  </a:schemeClr>
                </a:solidFill>
                <a:latin typeface="Arial" charset="0"/>
              </a:rPr>
              <a:t>Susie </a:t>
            </a:r>
            <a:r>
              <a:rPr lang="it-IT" sz="1200" b="1" i="0" dirty="0">
                <a:solidFill>
                  <a:schemeClr val="tx1">
                    <a:lumMod val="95000"/>
                    <a:lumOff val="5000"/>
                  </a:schemeClr>
                </a:solidFill>
                <a:latin typeface="Arial" charset="0"/>
              </a:rPr>
              <a:t>Bryant</a:t>
            </a:r>
            <a:endParaRPr lang="en-US" sz="1200" i="0" dirty="0">
              <a:solidFill>
                <a:schemeClr val="tx1">
                  <a:lumMod val="95000"/>
                  <a:lumOff val="5000"/>
                </a:schemeClr>
              </a:solidFill>
              <a:latin typeface="Arial" charset="0"/>
            </a:endParaRPr>
          </a:p>
          <a:p>
            <a:pPr eaLnBrk="1" hangingPunct="1"/>
            <a:r>
              <a:rPr lang="it-IT" sz="1200" b="1" i="0" dirty="0">
                <a:solidFill>
                  <a:srgbClr val="0000FF"/>
                </a:solidFill>
                <a:latin typeface="Arial" charset="0"/>
                <a:hlinkClick r:id="rId8"/>
              </a:rPr>
              <a:t>smbryant@raytheon.com</a:t>
            </a:r>
            <a:endParaRPr lang="it-IT" sz="1200" b="1" i="0" dirty="0">
              <a:solidFill>
                <a:srgbClr val="0000FF"/>
              </a:solidFill>
              <a:latin typeface="Arial" charset="0"/>
            </a:endParaRPr>
          </a:p>
          <a:p>
            <a:pPr eaLnBrk="1" hangingPunct="1"/>
            <a:endParaRPr lang="it-IT" sz="1200" b="1" i="0" dirty="0">
              <a:solidFill>
                <a:srgbClr val="0000FF"/>
              </a:solidFill>
              <a:latin typeface="Arial" charset="0"/>
            </a:endParaRPr>
          </a:p>
          <a:p>
            <a:pPr eaLnBrk="1" hangingPunct="1"/>
            <a:r>
              <a:rPr lang="it-IT" sz="1200" b="1" i="0" dirty="0">
                <a:solidFill>
                  <a:schemeClr val="tx1">
                    <a:lumMod val="95000"/>
                    <a:lumOff val="5000"/>
                  </a:schemeClr>
                </a:solidFill>
                <a:latin typeface="Arial" charset="0"/>
              </a:rPr>
              <a:t>Rene Haley</a:t>
            </a:r>
          </a:p>
          <a:p>
            <a:pPr eaLnBrk="1" hangingPunct="1"/>
            <a:r>
              <a:rPr lang="it-IT" sz="1200" b="1" i="0" dirty="0" smtClean="0">
                <a:solidFill>
                  <a:srgbClr val="0000FF"/>
                </a:solidFill>
                <a:latin typeface="Arial" charset="0"/>
                <a:hlinkClick r:id="rId9"/>
              </a:rPr>
              <a:t>rene.haley@ngc.com</a:t>
            </a:r>
            <a:endParaRPr lang="it-IT" sz="1200" b="1" i="0" dirty="0">
              <a:solidFill>
                <a:srgbClr val="0000FF"/>
              </a:solidFill>
              <a:latin typeface="Arial" charset="0"/>
            </a:endParaRPr>
          </a:p>
          <a:p>
            <a:pPr eaLnBrk="1" hangingPunct="1"/>
            <a:endParaRPr lang="it-IT" sz="900" b="1" i="0" dirty="0">
              <a:solidFill>
                <a:srgbClr val="0000FF"/>
              </a:solidFill>
              <a:latin typeface="Arial" charset="0"/>
            </a:endParaRPr>
          </a:p>
          <a:p>
            <a:pPr>
              <a:spcBef>
                <a:spcPct val="20000"/>
              </a:spcBef>
              <a:spcAft>
                <a:spcPct val="20000"/>
              </a:spcAft>
              <a:buClr>
                <a:schemeClr val="hlink"/>
              </a:buClr>
              <a:buFont typeface="Wingdings" pitchFamily="2" charset="2"/>
              <a:buNone/>
            </a:pPr>
            <a:r>
              <a:rPr lang="en-US" sz="1200" b="1" i="0" dirty="0" smtClean="0">
                <a:solidFill>
                  <a:schemeClr val="tx1">
                    <a:lumMod val="95000"/>
                    <a:lumOff val="5000"/>
                  </a:schemeClr>
                </a:solidFill>
                <a:latin typeface="Arial" charset="0"/>
              </a:rPr>
              <a:t>Steven Burke</a:t>
            </a:r>
          </a:p>
          <a:p>
            <a:pPr>
              <a:spcBef>
                <a:spcPct val="20000"/>
              </a:spcBef>
              <a:spcAft>
                <a:spcPct val="20000"/>
              </a:spcAft>
              <a:buClr>
                <a:schemeClr val="hlink"/>
              </a:buClr>
              <a:buFont typeface="Wingdings" pitchFamily="2" charset="2"/>
              <a:buNone/>
            </a:pPr>
            <a:r>
              <a:rPr lang="en-US" sz="1200" b="1" i="0" dirty="0" smtClean="0">
                <a:latin typeface="Arial" charset="0"/>
                <a:hlinkClick r:id="rId10"/>
              </a:rPr>
              <a:t>Steven.d.burke@lmco.com</a:t>
            </a:r>
            <a:endParaRPr lang="en-US" sz="1200" b="1" i="0" dirty="0">
              <a:latin typeface="Arial" charset="0"/>
            </a:endParaRPr>
          </a:p>
          <a:p>
            <a:pPr eaLnBrk="1" hangingPunct="1"/>
            <a:endParaRPr lang="it-IT" sz="1200" b="1" i="0" dirty="0">
              <a:latin typeface="Arial" charset="0"/>
            </a:endParaRPr>
          </a:p>
          <a:p>
            <a:pPr eaLnBrk="1" hangingPunct="1"/>
            <a:r>
              <a:rPr lang="it-IT" sz="1200" b="1" i="0" dirty="0">
                <a:latin typeface="Arial" charset="0"/>
              </a:rPr>
              <a:t>Carla Peters-Carr</a:t>
            </a:r>
          </a:p>
          <a:p>
            <a:pPr eaLnBrk="1" hangingPunct="1"/>
            <a:r>
              <a:rPr lang="en-US" sz="1200" b="1" i="0" dirty="0" smtClean="0">
                <a:latin typeface="Arial" charset="0"/>
                <a:hlinkClick r:id="rId11"/>
              </a:rPr>
              <a:t>carla.s.peters-carr@saic.com</a:t>
            </a:r>
            <a:endParaRPr lang="en-US" sz="1200" b="1" i="0" dirty="0" smtClean="0">
              <a:latin typeface="Arial" charset="0"/>
            </a:endParaRPr>
          </a:p>
          <a:p>
            <a:pPr eaLnBrk="1" hangingPunct="1"/>
            <a:endParaRPr lang="en-US" sz="1200" b="1" i="0" dirty="0" smtClean="0">
              <a:solidFill>
                <a:srgbClr val="000066"/>
              </a:solidFill>
              <a:latin typeface="Arial" charset="0"/>
            </a:endParaRPr>
          </a:p>
          <a:p>
            <a:pPr eaLnBrk="1" hangingPunct="1"/>
            <a:endParaRPr lang="en-US" sz="1200" b="1" i="0" dirty="0" smtClean="0">
              <a:solidFill>
                <a:srgbClr val="000066"/>
              </a:solidFill>
              <a:latin typeface="Arial" charset="0"/>
            </a:endParaRPr>
          </a:p>
          <a:p>
            <a:pPr eaLnBrk="1" hangingPunct="1"/>
            <a:endParaRPr lang="en-US" sz="1200" b="1" i="0" dirty="0">
              <a:solidFill>
                <a:srgbClr val="000066"/>
              </a:solidFill>
              <a:latin typeface="Arial" charset="0"/>
            </a:endParaRPr>
          </a:p>
          <a:p>
            <a:pPr eaLnBrk="1" hangingPunct="1"/>
            <a:endParaRPr lang="en-US" sz="900" b="1" i="0" dirty="0">
              <a:solidFill>
                <a:srgbClr val="000066"/>
              </a:solidFill>
              <a:latin typeface="Arial" charset="0"/>
            </a:endParaRPr>
          </a:p>
        </p:txBody>
      </p:sp>
      <p:sp>
        <p:nvSpPr>
          <p:cNvPr id="5" name="Rectangle 4"/>
          <p:cNvSpPr/>
          <p:nvPr/>
        </p:nvSpPr>
        <p:spPr>
          <a:xfrm>
            <a:off x="6172200" y="4897966"/>
            <a:ext cx="2514600" cy="523220"/>
          </a:xfrm>
          <a:prstGeom prst="rect">
            <a:avLst/>
          </a:prstGeom>
        </p:spPr>
        <p:txBody>
          <a:bodyPr>
            <a:spAutoFit/>
          </a:bodyPr>
          <a:lstStyle/>
          <a:p>
            <a:pPr defTabSz="820738" eaLnBrk="1" hangingPunct="1">
              <a:defRPr/>
            </a:pPr>
            <a:r>
              <a:rPr lang="en-US" sz="1400" b="1" i="0" dirty="0">
                <a:ln>
                  <a:solidFill>
                    <a:schemeClr val="accent6"/>
                  </a:solidFill>
                </a:ln>
                <a:solidFill>
                  <a:srgbClr val="000066"/>
                </a:solidFill>
                <a:latin typeface="Arial" charset="0"/>
              </a:rPr>
              <a:t>Customer Call Center</a:t>
            </a:r>
          </a:p>
          <a:p>
            <a:pPr defTabSz="820738" eaLnBrk="1" hangingPunct="1">
              <a:defRPr/>
            </a:pPr>
            <a:r>
              <a:rPr lang="en-US" sz="1400" b="1" i="0" dirty="0">
                <a:ln>
                  <a:solidFill>
                    <a:schemeClr val="accent6"/>
                  </a:solidFill>
                </a:ln>
                <a:solidFill>
                  <a:srgbClr val="000066"/>
                </a:solidFill>
                <a:latin typeface="Arial" charset="0"/>
              </a:rPr>
              <a:t> 888 282-7682</a:t>
            </a:r>
          </a:p>
        </p:txBody>
      </p:sp>
      <p:sp>
        <p:nvSpPr>
          <p:cNvPr id="6" name="Text Box 5"/>
          <p:cNvSpPr txBox="1">
            <a:spLocks noChangeArrowheads="1"/>
          </p:cNvSpPr>
          <p:nvPr/>
        </p:nvSpPr>
        <p:spPr bwMode="auto">
          <a:xfrm>
            <a:off x="6062663" y="4791075"/>
            <a:ext cx="2852737" cy="923925"/>
          </a:xfrm>
          <a:prstGeom prst="rect">
            <a:avLst/>
          </a:prstGeom>
          <a:noFill/>
          <a:ln w="38100" cmpd="dbl">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defTabSz="820738">
              <a:defRPr sz="2200" i="1">
                <a:solidFill>
                  <a:schemeClr val="tx1"/>
                </a:solidFill>
                <a:latin typeface="Times" pitchFamily="18" charset="0"/>
              </a:defRPr>
            </a:lvl1pPr>
            <a:lvl2pPr marL="742950" indent="-285750" defTabSz="820738">
              <a:defRPr sz="2200" i="1">
                <a:solidFill>
                  <a:schemeClr val="tx1"/>
                </a:solidFill>
                <a:latin typeface="Times" pitchFamily="18" charset="0"/>
              </a:defRPr>
            </a:lvl2pPr>
            <a:lvl3pPr marL="1143000" indent="-228600" defTabSz="820738">
              <a:defRPr sz="2200" i="1">
                <a:solidFill>
                  <a:schemeClr val="tx1"/>
                </a:solidFill>
                <a:latin typeface="Times" pitchFamily="18" charset="0"/>
              </a:defRPr>
            </a:lvl3pPr>
            <a:lvl4pPr marL="1600200" indent="-228600" defTabSz="820738">
              <a:defRPr sz="2200" i="1">
                <a:solidFill>
                  <a:schemeClr val="tx1"/>
                </a:solidFill>
                <a:latin typeface="Times" pitchFamily="18" charset="0"/>
              </a:defRPr>
            </a:lvl4pPr>
            <a:lvl5pPr marL="2057400" indent="-228600" defTabSz="820738">
              <a:defRPr sz="2200" i="1">
                <a:solidFill>
                  <a:schemeClr val="tx1"/>
                </a:solidFill>
                <a:latin typeface="Times" pitchFamily="18" charset="0"/>
              </a:defRPr>
            </a:lvl5pPr>
            <a:lvl6pPr marL="2514600" indent="-228600" algn="ctr" defTabSz="820738" eaLnBrk="0" fontAlgn="base" hangingPunct="0">
              <a:spcBef>
                <a:spcPct val="0"/>
              </a:spcBef>
              <a:spcAft>
                <a:spcPct val="0"/>
              </a:spcAft>
              <a:defRPr sz="2200" i="1">
                <a:solidFill>
                  <a:schemeClr val="tx1"/>
                </a:solidFill>
                <a:latin typeface="Times" pitchFamily="18" charset="0"/>
              </a:defRPr>
            </a:lvl6pPr>
            <a:lvl7pPr marL="2971800" indent="-228600" algn="ctr" defTabSz="820738" eaLnBrk="0" fontAlgn="base" hangingPunct="0">
              <a:spcBef>
                <a:spcPct val="0"/>
              </a:spcBef>
              <a:spcAft>
                <a:spcPct val="0"/>
              </a:spcAft>
              <a:defRPr sz="2200" i="1">
                <a:solidFill>
                  <a:schemeClr val="tx1"/>
                </a:solidFill>
                <a:latin typeface="Times" pitchFamily="18" charset="0"/>
              </a:defRPr>
            </a:lvl7pPr>
            <a:lvl8pPr marL="3429000" indent="-228600" algn="ctr" defTabSz="820738" eaLnBrk="0" fontAlgn="base" hangingPunct="0">
              <a:spcBef>
                <a:spcPct val="0"/>
              </a:spcBef>
              <a:spcAft>
                <a:spcPct val="0"/>
              </a:spcAft>
              <a:defRPr sz="2200" i="1">
                <a:solidFill>
                  <a:schemeClr val="tx1"/>
                </a:solidFill>
                <a:latin typeface="Times" pitchFamily="18" charset="0"/>
              </a:defRPr>
            </a:lvl8pPr>
            <a:lvl9pPr marL="3886200" indent="-228600" algn="ctr" defTabSz="820738" eaLnBrk="0" fontAlgn="base" hangingPunct="0">
              <a:spcBef>
                <a:spcPct val="0"/>
              </a:spcBef>
              <a:spcAft>
                <a:spcPct val="0"/>
              </a:spcAft>
              <a:defRPr sz="2200" i="1">
                <a:solidFill>
                  <a:schemeClr val="tx1"/>
                </a:solidFill>
                <a:latin typeface="Times" pitchFamily="18" charset="0"/>
              </a:defRPr>
            </a:lvl9pPr>
          </a:lstStyle>
          <a:p>
            <a:pPr algn="ctr"/>
            <a:endParaRPr lang="en-US" sz="1800" b="1" i="0">
              <a:solidFill>
                <a:srgbClr val="000099"/>
              </a:solidFill>
              <a:latin typeface="Arial Black" pitchFamily="34" charset="0"/>
            </a:endParaRPr>
          </a:p>
          <a:p>
            <a:pPr algn="ctr"/>
            <a:endParaRPr lang="en-US" sz="1200" b="1" i="0">
              <a:solidFill>
                <a:srgbClr val="000099"/>
              </a:solidFill>
              <a:latin typeface="Arial Black" pitchFamily="34" charset="0"/>
            </a:endParaRPr>
          </a:p>
          <a:p>
            <a:pPr algn="ctr" eaLnBrk="1" hangingPunct="1"/>
            <a:endParaRPr lang="en-US" sz="1200" b="1" i="0">
              <a:solidFill>
                <a:srgbClr val="000099"/>
              </a:solidFill>
              <a:latin typeface="Arial" charset="0"/>
            </a:endParaRPr>
          </a:p>
          <a:p>
            <a:pPr algn="ctr" eaLnBrk="1" hangingPunct="1"/>
            <a:endParaRPr lang="en-US" sz="1200" b="1" i="0">
              <a:solidFill>
                <a:srgbClr val="000099"/>
              </a:solidFill>
              <a:latin typeface="Arial Black" pitchFamily="34" charset="0"/>
            </a:endParaRPr>
          </a:p>
        </p:txBody>
      </p:sp>
      <p:sp>
        <p:nvSpPr>
          <p:cNvPr id="7" name="TextBox 6"/>
          <p:cNvSpPr txBox="1"/>
          <p:nvPr/>
        </p:nvSpPr>
        <p:spPr>
          <a:xfrm>
            <a:off x="0" y="914400"/>
            <a:ext cx="9144000" cy="461665"/>
          </a:xfrm>
          <a:prstGeom prst="rect">
            <a:avLst/>
          </a:prstGeom>
          <a:noFill/>
        </p:spPr>
        <p:txBody>
          <a:bodyPr wrap="square" rtlCol="0">
            <a:spAutoFit/>
          </a:bodyPr>
          <a:lstStyle/>
          <a:p>
            <a:pPr algn="ctr"/>
            <a:r>
              <a:rPr lang="en-US" sz="2400" b="1" i="1" u="sng" dirty="0" smtClean="0">
                <a:solidFill>
                  <a:schemeClr val="tx2">
                    <a:lumMod val="75000"/>
                  </a:schemeClr>
                </a:solidFill>
              </a:rPr>
              <a:t>JPAS Industry Team Contact Information</a:t>
            </a:r>
            <a:endParaRPr lang="en-US" sz="2400" b="1" i="1" u="sng" dirty="0">
              <a:solidFill>
                <a:schemeClr val="tx2">
                  <a:lumMod val="75000"/>
                </a:schemeClr>
              </a:solidFill>
            </a:endParaRPr>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53186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2000" dirty="0" smtClean="0"/>
          </a:p>
          <a:p>
            <a:endParaRPr lang="en-US" sz="2000" dirty="0" smtClean="0"/>
          </a:p>
          <a:p>
            <a:endParaRPr lang="en-US" sz="2000" dirty="0" smtClean="0"/>
          </a:p>
          <a:p>
            <a:pPr lvl="1"/>
            <a:r>
              <a:rPr lang="en-US" sz="1700" dirty="0" smtClean="0"/>
              <a:t>DoD CAF Consolidation</a:t>
            </a:r>
          </a:p>
          <a:p>
            <a:pPr lvl="1"/>
            <a:r>
              <a:rPr lang="en-US" sz="1700" dirty="0" smtClean="0"/>
              <a:t>Auto Approval of Record Reactivation Requests</a:t>
            </a:r>
          </a:p>
          <a:p>
            <a:pPr lvl="1"/>
            <a:r>
              <a:rPr lang="en-US" sz="1700" dirty="0" smtClean="0"/>
              <a:t>PDR feed into JPAS</a:t>
            </a:r>
          </a:p>
          <a:p>
            <a:pPr lvl="1"/>
            <a:r>
              <a:rPr lang="en-US" sz="1700" dirty="0" smtClean="0"/>
              <a:t>Questions</a:t>
            </a:r>
          </a:p>
          <a:p>
            <a:pPr lvl="2"/>
            <a:endParaRPr lang="en-US" dirty="0" smtClean="0"/>
          </a:p>
          <a:p>
            <a:pPr lvl="2"/>
            <a:endParaRPr lang="en-US" dirty="0"/>
          </a:p>
        </p:txBody>
      </p:sp>
      <p:sp>
        <p:nvSpPr>
          <p:cNvPr id="5" name="Title 1"/>
          <p:cNvSpPr txBox="1">
            <a:spLocks/>
          </p:cNvSpPr>
          <p:nvPr/>
        </p:nvSpPr>
        <p:spPr>
          <a:xfrm>
            <a:off x="685800" y="1066800"/>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JPAS Updates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382000" cy="5148072"/>
          </a:xfrm>
        </p:spPr>
        <p:txBody>
          <a:bodyPr>
            <a:normAutofit/>
          </a:bodyPr>
          <a:lstStyle/>
          <a:p>
            <a:endParaRPr lang="en-US" sz="2000" dirty="0" smtClean="0"/>
          </a:p>
          <a:p>
            <a:endParaRPr lang="en-US" sz="2000" dirty="0" smtClean="0"/>
          </a:p>
          <a:p>
            <a:r>
              <a:rPr lang="en-US" sz="2000" dirty="0" smtClean="0"/>
              <a:t>This past September several CAF’s began the transition into one consolidated DoD CAF</a:t>
            </a:r>
          </a:p>
          <a:p>
            <a:pPr lvl="1">
              <a:buFont typeface="Courier New" pitchFamily="49" charset="0"/>
              <a:buChar char="o"/>
            </a:pPr>
            <a:r>
              <a:rPr lang="en-US" sz="1700" dirty="0" smtClean="0"/>
              <a:t>23 </a:t>
            </a:r>
            <a:r>
              <a:rPr lang="en-US" sz="1700" dirty="0"/>
              <a:t>SEPT, JPAS Release 4.7.0.0 – JS and WHS </a:t>
            </a:r>
            <a:r>
              <a:rPr lang="en-US" sz="1700" dirty="0" smtClean="0"/>
              <a:t>transition completed.</a:t>
            </a:r>
          </a:p>
          <a:p>
            <a:pPr lvl="1">
              <a:buFont typeface="Courier New" pitchFamily="49" charset="0"/>
              <a:buChar char="o"/>
            </a:pPr>
            <a:r>
              <a:rPr lang="en-US" sz="1700" dirty="0" smtClean="0"/>
              <a:t>27 </a:t>
            </a:r>
            <a:r>
              <a:rPr lang="en-US" sz="1700" dirty="0"/>
              <a:t>OCT, JPAS Release 4.7.1.0 – DISCO and DOHA </a:t>
            </a:r>
            <a:r>
              <a:rPr lang="en-US" sz="1700" dirty="0" smtClean="0"/>
              <a:t>transition completed.</a:t>
            </a:r>
          </a:p>
          <a:p>
            <a:pPr lvl="1">
              <a:buFont typeface="Courier New" pitchFamily="49" charset="0"/>
              <a:buChar char="o"/>
            </a:pPr>
            <a:r>
              <a:rPr lang="en-US" sz="1700" dirty="0" smtClean="0"/>
              <a:t>18 </a:t>
            </a:r>
            <a:r>
              <a:rPr lang="en-US" sz="1700" dirty="0"/>
              <a:t>NOV, JPAS Release 4.7.1.1 - Air Force CAF </a:t>
            </a:r>
            <a:r>
              <a:rPr lang="en-US" sz="1700" dirty="0" smtClean="0"/>
              <a:t>transition completed. </a:t>
            </a:r>
          </a:p>
          <a:p>
            <a:pPr lvl="1">
              <a:buFont typeface="Courier New" pitchFamily="49" charset="0"/>
              <a:buChar char="o"/>
            </a:pPr>
            <a:r>
              <a:rPr lang="en-US" sz="1700" dirty="0" smtClean="0"/>
              <a:t>16 </a:t>
            </a:r>
            <a:r>
              <a:rPr lang="en-US" sz="1700" dirty="0"/>
              <a:t>DEC, JPAS Release 4.7.2.1 - Army CCF will transition. </a:t>
            </a:r>
            <a:endParaRPr lang="en-US" sz="1700" dirty="0" smtClean="0"/>
          </a:p>
          <a:p>
            <a:pPr lvl="1">
              <a:buFont typeface="Courier New" pitchFamily="49" charset="0"/>
              <a:buChar char="o"/>
            </a:pPr>
            <a:r>
              <a:rPr lang="en-US" sz="1700" dirty="0" smtClean="0"/>
              <a:t>27 </a:t>
            </a:r>
            <a:r>
              <a:rPr lang="en-US" sz="1700" dirty="0"/>
              <a:t>JAN, JPAS Release 4.7.2.2 - Navy CAF will transition</a:t>
            </a:r>
            <a:r>
              <a:rPr lang="en-US" sz="1700" dirty="0" smtClean="0"/>
              <a:t>.</a:t>
            </a:r>
          </a:p>
          <a:p>
            <a:pPr lvl="1">
              <a:buNone/>
            </a:pPr>
            <a:endParaRPr lang="en-US" sz="1400" dirty="0" smtClean="0"/>
          </a:p>
          <a:p>
            <a:pPr lvl="2"/>
            <a:endParaRPr lang="en-US" dirty="0"/>
          </a:p>
        </p:txBody>
      </p:sp>
      <p:sp>
        <p:nvSpPr>
          <p:cNvPr id="6" name="Title 1"/>
          <p:cNvSpPr txBox="1">
            <a:spLocks/>
          </p:cNvSpPr>
          <p:nvPr/>
        </p:nvSpPr>
        <p:spPr>
          <a:xfrm>
            <a:off x="685800" y="1066800"/>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DoD CAF Consolidation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000" dirty="0" smtClean="0"/>
          </a:p>
          <a:p>
            <a:r>
              <a:rPr lang="en-US" sz="2000" dirty="0" smtClean="0"/>
              <a:t>Impacts to Industry</a:t>
            </a:r>
          </a:p>
          <a:p>
            <a:pPr lvl="1">
              <a:buFont typeface="Courier New" pitchFamily="49" charset="0"/>
              <a:buChar char="o"/>
            </a:pPr>
            <a:r>
              <a:rPr lang="en-US" sz="1700" dirty="0" smtClean="0"/>
              <a:t>Transitioned CAF’s are now separated into teams and will show as such in the various pull down menus</a:t>
            </a:r>
          </a:p>
          <a:p>
            <a:pPr lvl="2"/>
            <a:r>
              <a:rPr lang="en-US" sz="1700" dirty="0" smtClean="0"/>
              <a:t>   Incident Reports</a:t>
            </a:r>
          </a:p>
          <a:p>
            <a:pPr lvl="2"/>
            <a:r>
              <a:rPr lang="en-US" sz="1700" dirty="0" smtClean="0"/>
              <a:t>   Research, Recertify, and Upgrade (RRU)</a:t>
            </a:r>
          </a:p>
          <a:p>
            <a:pPr lvl="2"/>
            <a:r>
              <a:rPr lang="en-US" sz="1700" dirty="0" smtClean="0"/>
              <a:t>   Interim SCI</a:t>
            </a:r>
          </a:p>
          <a:p>
            <a:pPr lvl="2"/>
            <a:r>
              <a:rPr lang="en-US" sz="1700" dirty="0" smtClean="0"/>
              <a:t>   Special Purpose Access (SPA) request</a:t>
            </a:r>
          </a:p>
          <a:p>
            <a:pPr lvl="2"/>
            <a:r>
              <a:rPr lang="en-US" sz="1700" dirty="0" smtClean="0"/>
              <a:t>   Social Security Number (SSN) change request</a:t>
            </a:r>
          </a:p>
          <a:p>
            <a:pPr lvl="2">
              <a:buNone/>
            </a:pPr>
            <a:endParaRPr lang="en-US" sz="1700" dirty="0" smtClean="0"/>
          </a:p>
          <a:p>
            <a:r>
              <a:rPr lang="en-US" sz="2000" dirty="0" smtClean="0"/>
              <a:t>The Adjudication Summary will now also show DoD CAF as the adjudicating agency once that CAF has been consolidated</a:t>
            </a:r>
          </a:p>
          <a:p>
            <a:r>
              <a:rPr lang="en-US" sz="2000" dirty="0" smtClean="0"/>
              <a:t>Previous adjudications will still contain the name of the CAF prior to consolidation.</a:t>
            </a:r>
          </a:p>
          <a:p>
            <a:endParaRPr lang="en-US" sz="2000" dirty="0"/>
          </a:p>
        </p:txBody>
      </p:sp>
      <p:pic>
        <p:nvPicPr>
          <p:cNvPr id="11" name="Picture 1" descr="image002"/>
          <p:cNvPicPr>
            <a:picLocks noChangeAspect="1" noChangeArrowheads="1"/>
          </p:cNvPicPr>
          <p:nvPr/>
        </p:nvPicPr>
        <p:blipFill>
          <a:blip r:embed="rId2" cstate="print"/>
          <a:srcRect/>
          <a:stretch>
            <a:fillRect/>
          </a:stretch>
        </p:blipFill>
        <p:spPr bwMode="auto">
          <a:xfrm>
            <a:off x="6705600" y="2590800"/>
            <a:ext cx="1704278" cy="1600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2" name="Title 1"/>
          <p:cNvSpPr txBox="1">
            <a:spLocks/>
          </p:cNvSpPr>
          <p:nvPr/>
        </p:nvSpPr>
        <p:spPr>
          <a:xfrm>
            <a:off x="685800" y="990600"/>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DoD CAF Consolidation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143000"/>
            <a:ext cx="8229600" cy="1143000"/>
          </a:xfrm>
        </p:spPr>
        <p:txBody>
          <a:bodyPr/>
          <a:lstStyle/>
          <a:p>
            <a:r>
              <a:rPr lang="en-US" dirty="0" smtClean="0"/>
              <a:t>Auto Approval of RRA</a:t>
            </a:r>
            <a:endParaRPr lang="en-US" dirty="0"/>
          </a:p>
        </p:txBody>
      </p:sp>
      <p:sp>
        <p:nvSpPr>
          <p:cNvPr id="2" name="Content Placeholder 1"/>
          <p:cNvSpPr>
            <a:spLocks noGrp="1"/>
          </p:cNvSpPr>
          <p:nvPr>
            <p:ph idx="1"/>
          </p:nvPr>
        </p:nvSpPr>
        <p:spPr/>
        <p:txBody>
          <a:bodyPr>
            <a:normAutofit/>
          </a:bodyPr>
          <a:lstStyle/>
          <a:p>
            <a:endParaRPr lang="en-US" sz="2000" dirty="0" smtClean="0"/>
          </a:p>
          <a:p>
            <a:endParaRPr lang="en-US" sz="2000" dirty="0" smtClean="0"/>
          </a:p>
          <a:p>
            <a:r>
              <a:rPr lang="en-US" sz="2000" dirty="0" smtClean="0"/>
              <a:t>As of the December 8</a:t>
            </a:r>
            <a:r>
              <a:rPr lang="en-US" sz="2000" baseline="30000" dirty="0" smtClean="0"/>
              <a:t>th</a:t>
            </a:r>
            <a:r>
              <a:rPr lang="en-US" sz="2000" dirty="0" smtClean="0"/>
              <a:t> release of JPAS 4.7.2.0 reactivation requests for subjects that have been archived will be auto approved if the PII Data submitted (SSN, Last Name, First Name, and DOB) match the persons JPAS Record.</a:t>
            </a:r>
            <a:endParaRPr lang="en-US" sz="1600" dirty="0" smtClean="0"/>
          </a:p>
          <a:p>
            <a:pPr lvl="1"/>
            <a:r>
              <a:rPr lang="en-US" sz="1700" dirty="0" smtClean="0"/>
              <a:t>If all of the PII criterion that the requestor inputs matches the person’s JPAS database record, after the requestor clicks "</a:t>
            </a:r>
            <a:r>
              <a:rPr lang="en-US" sz="1700" b="1" dirty="0" smtClean="0"/>
              <a:t>SAVE</a:t>
            </a:r>
            <a:r>
              <a:rPr lang="en-US" sz="1700" dirty="0" smtClean="0"/>
              <a:t>", a popup message will be displayed to the user stating: "The subject has been reactivated". </a:t>
            </a:r>
          </a:p>
          <a:p>
            <a:pPr lvl="1"/>
            <a:endParaRPr lang="en-US" sz="1700" dirty="0" smtClean="0"/>
          </a:p>
          <a:p>
            <a:pPr lvl="1"/>
            <a:r>
              <a:rPr lang="en-US" sz="1700" dirty="0" smtClean="0"/>
              <a:t>If all of the PII criterion that the requestor inputs do not match the person’s JPAS database record, after the requestor clicks "</a:t>
            </a:r>
            <a:r>
              <a:rPr lang="en-US" sz="1700" b="1" dirty="0" smtClean="0"/>
              <a:t>SAVE</a:t>
            </a:r>
            <a:r>
              <a:rPr lang="en-US" sz="1700" dirty="0" smtClean="0"/>
              <a:t>" a popup message will be displayed to the user stating: "Your request has been sent to the Helpdesk". </a:t>
            </a:r>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066800"/>
            <a:ext cx="8229600" cy="1143000"/>
          </a:xfrm>
        </p:spPr>
        <p:txBody>
          <a:bodyPr/>
          <a:lstStyle/>
          <a:p>
            <a:r>
              <a:rPr lang="en-US" dirty="0" smtClean="0"/>
              <a:t>PDR Feed Into JPAS</a:t>
            </a:r>
            <a:endParaRPr lang="en-US" dirty="0"/>
          </a:p>
        </p:txBody>
      </p:sp>
      <p:sp>
        <p:nvSpPr>
          <p:cNvPr id="2" name="Content Placeholder 1"/>
          <p:cNvSpPr>
            <a:spLocks noGrp="1"/>
          </p:cNvSpPr>
          <p:nvPr>
            <p:ph idx="1"/>
          </p:nvPr>
        </p:nvSpPr>
        <p:spPr>
          <a:xfrm>
            <a:off x="457200" y="1481328"/>
            <a:ext cx="8229600" cy="4614672"/>
          </a:xfrm>
        </p:spPr>
        <p:txBody>
          <a:bodyPr>
            <a:normAutofit/>
          </a:bodyPr>
          <a:lstStyle/>
          <a:p>
            <a:endParaRPr lang="en-US" sz="2000" dirty="0" smtClean="0"/>
          </a:p>
          <a:p>
            <a:r>
              <a:rPr lang="en-US" sz="2000" dirty="0" smtClean="0"/>
              <a:t>Industry FSO’s are asked to monitor JPAS Records to ensure Names and/or DOB are not updated with outdated information from the Personnel Data Repository.</a:t>
            </a:r>
          </a:p>
          <a:p>
            <a:pPr lvl="1"/>
            <a:r>
              <a:rPr lang="en-US" sz="1700" dirty="0" smtClean="0"/>
              <a:t>These records typically can be identified by the DoD EDI PN</a:t>
            </a:r>
          </a:p>
          <a:p>
            <a:r>
              <a:rPr lang="en-US" sz="2000" dirty="0" smtClean="0"/>
              <a:t>The PDR update occurs monthly on the day of the employee’s birth (e.g. if their birth date is 4/20, the record is updated on the 20th of every month). If a name and/or DOB updates with incorrect information, the person whose record is affected needs to officially, correct the name and/or DOB in PDR. </a:t>
            </a:r>
          </a:p>
          <a:p>
            <a:r>
              <a:rPr lang="en-US" sz="2000" dirty="0" smtClean="0"/>
              <a:t>The FSO will need to update the person’s record in JPAS after the correction has been made in PDR. </a:t>
            </a:r>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0600"/>
            <a:ext cx="8229600" cy="1143000"/>
          </a:xfrm>
        </p:spPr>
        <p:txBody>
          <a:bodyPr/>
          <a:lstStyle/>
          <a:p>
            <a:r>
              <a:rPr lang="en-US" dirty="0" smtClean="0"/>
              <a:t>PDR Feed Into JPAS</a:t>
            </a:r>
            <a:endParaRPr lang="en-US" dirty="0"/>
          </a:p>
        </p:txBody>
      </p:sp>
      <p:sp>
        <p:nvSpPr>
          <p:cNvPr id="2" name="Content Placeholder 1"/>
          <p:cNvSpPr>
            <a:spLocks noGrp="1"/>
          </p:cNvSpPr>
          <p:nvPr>
            <p:ph idx="1"/>
          </p:nvPr>
        </p:nvSpPr>
        <p:spPr/>
        <p:txBody>
          <a:bodyPr>
            <a:normAutofit/>
          </a:bodyPr>
          <a:lstStyle/>
          <a:p>
            <a:endParaRPr lang="en-US" sz="2000" dirty="0" smtClean="0"/>
          </a:p>
          <a:p>
            <a:endParaRPr lang="en-US" sz="2000" dirty="0" smtClean="0"/>
          </a:p>
          <a:p>
            <a:r>
              <a:rPr lang="en-US" sz="2000" dirty="0" smtClean="0"/>
              <a:t>If you do not have any DoD affiliation, you may work through your FSO and DISCO to resolve the data issue.  To efficiently track this information please find the Industry PII Spreadsheet located </a:t>
            </a:r>
            <a:r>
              <a:rPr lang="en-US" sz="2000" dirty="0" smtClean="0">
                <a:hlinkClick r:id="rId2"/>
              </a:rPr>
              <a:t>here</a:t>
            </a:r>
            <a:r>
              <a:rPr lang="en-US" sz="2000" dirty="0" smtClean="0"/>
              <a:t>, and fax in the necessary information to (301) 833-3912 or email (</a:t>
            </a:r>
            <a:r>
              <a:rPr lang="en-US" sz="2000" dirty="0" smtClean="0">
                <a:hlinkClick r:id="rId3"/>
              </a:rPr>
              <a:t>DISCO.PMO@dss.mil</a:t>
            </a:r>
            <a:r>
              <a:rPr lang="en-US" sz="2000" dirty="0" smtClean="0"/>
              <a:t>) attention Planning Office.</a:t>
            </a:r>
          </a:p>
          <a:p>
            <a:r>
              <a:rPr lang="en-US" sz="2000" dirty="0" smtClean="0"/>
              <a:t>When submitting your spreadsheet to DISCO the FSO should only provide the SSN or EDI and the information to be corrected.</a:t>
            </a:r>
          </a:p>
          <a:p>
            <a:endParaRPr lang="en-US" sz="2000" dirty="0" smtClean="0"/>
          </a:p>
          <a:p>
            <a:endParaRPr lang="en-US" sz="2000" dirty="0" smtClean="0"/>
          </a:p>
          <a:p>
            <a:endParaRPr lang="en-US" sz="2000" dirty="0"/>
          </a:p>
        </p:txBody>
      </p:sp>
      <p:sp>
        <p:nvSpPr>
          <p:cNvPr id="5" name="TextBox 6"/>
          <p:cNvSpPr txBox="1"/>
          <p:nvPr/>
        </p:nvSpPr>
        <p:spPr>
          <a:xfrm>
            <a:off x="3276600" y="5410200"/>
            <a:ext cx="262918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JPAS Screenshot Removed</a:t>
            </a:r>
            <a:endParaRPr lang="en-US" dirty="0"/>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514600"/>
            <a:ext cx="2438400" cy="1508105"/>
          </a:xfrm>
          <a:prstGeom prst="rect">
            <a:avLst/>
          </a:prstGeom>
          <a:noFill/>
        </p:spPr>
        <p:txBody>
          <a:bodyPr wrap="square" rtlCol="0">
            <a:spAutoFit/>
          </a:bodyPr>
          <a:lstStyle/>
          <a:p>
            <a:r>
              <a:rPr lang="en-US" b="1" u="sng" dirty="0" smtClean="0"/>
              <a:t>DMDC  JPAS Home Page:</a:t>
            </a:r>
          </a:p>
          <a:p>
            <a:pPr>
              <a:buFont typeface="Wingdings" pitchFamily="2" charset="2"/>
              <a:buChar char="q"/>
            </a:pPr>
            <a:r>
              <a:rPr lang="en-US" sz="1400" dirty="0" smtClean="0"/>
              <a:t>Current JPAS Status</a:t>
            </a:r>
          </a:p>
          <a:p>
            <a:pPr>
              <a:buFont typeface="Wingdings" pitchFamily="2" charset="2"/>
              <a:buChar char="q"/>
            </a:pPr>
            <a:r>
              <a:rPr lang="en-US" sz="1400" dirty="0" smtClean="0"/>
              <a:t>PKI FAQ’s and Technical Guide</a:t>
            </a:r>
          </a:p>
          <a:p>
            <a:pPr>
              <a:buFont typeface="Wingdings" pitchFamily="2" charset="2"/>
              <a:buChar char="q"/>
            </a:pPr>
            <a:r>
              <a:rPr lang="en-US" sz="1400" dirty="0" smtClean="0"/>
              <a:t>Any additional JPAS updates</a:t>
            </a:r>
            <a:endParaRPr lang="en-US" sz="1400" dirty="0"/>
          </a:p>
        </p:txBody>
      </p:sp>
      <p:sp>
        <p:nvSpPr>
          <p:cNvPr id="4" name="TextBox 6"/>
          <p:cNvSpPr txBox="1"/>
          <p:nvPr/>
        </p:nvSpPr>
        <p:spPr>
          <a:xfrm>
            <a:off x="3257409" y="3244334"/>
            <a:ext cx="262918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JPAS Screenshot Removed</a:t>
            </a:r>
            <a:endParaRPr lang="en-US" dirty="0"/>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229600" cy="1143000"/>
          </a:xfrm>
        </p:spPr>
        <p:txBody>
          <a:bodyPr/>
          <a:lstStyle/>
          <a:p>
            <a:r>
              <a:rPr lang="en-US" dirty="0" smtClean="0"/>
              <a:t>Questions</a:t>
            </a:r>
            <a:endParaRPr lang="en-US" dirty="0"/>
          </a:p>
        </p:txBody>
      </p:sp>
      <p:pic>
        <p:nvPicPr>
          <p:cNvPr id="4098" name="Picture 2" descr="C:\Users\burkes2\AppData\Local\Microsoft\Windows\Temporary Internet Files\Content.IE5\DHSS042E\MC900434859[1].png"/>
          <p:cNvPicPr>
            <a:picLocks noGrp="1" noChangeAspect="1" noChangeArrowheads="1"/>
          </p:cNvPicPr>
          <p:nvPr>
            <p:ph idx="1"/>
          </p:nvPr>
        </p:nvPicPr>
        <p:blipFill>
          <a:blip r:embed="rId2" cstate="print"/>
          <a:stretch>
            <a:fillRect/>
          </a:stretch>
        </p:blipFill>
        <p:spPr bwMode="auto">
          <a:xfrm>
            <a:off x="3562350" y="2777331"/>
            <a:ext cx="1714500" cy="1714500"/>
          </a:xfrm>
          <a:prstGeom prst="rect">
            <a:avLst/>
          </a:prstGeom>
          <a:noFill/>
        </p:spPr>
      </p:pic>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2098</TotalTime>
  <Words>534</Words>
  <Application>Microsoft Office PowerPoint</Application>
  <PresentationFormat>On-screen Show (4:3)</PresentationFormat>
  <Paragraphs>113</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Theme1</vt:lpstr>
      <vt:lpstr>JPAS Updates</vt:lpstr>
      <vt:lpstr>PowerPoint Presentation</vt:lpstr>
      <vt:lpstr>PowerPoint Presentation</vt:lpstr>
      <vt:lpstr>PowerPoint Presentation</vt:lpstr>
      <vt:lpstr>Auto Approval of RRA</vt:lpstr>
      <vt:lpstr>PDR Feed Into JPAS</vt:lpstr>
      <vt:lpstr>PDR Feed Into JPAS</vt:lpstr>
      <vt:lpstr>PowerPoint Presentation</vt:lpstr>
      <vt:lpstr>Questions</vt:lpstr>
      <vt:lpstr>PowerPoint Presentation</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JPAS Updates</dc:title>
  <dc:creator>Steven Burke</dc:creator>
  <cp:lastModifiedBy>Office of Research</cp:lastModifiedBy>
  <cp:revision>250</cp:revision>
  <dcterms:created xsi:type="dcterms:W3CDTF">2012-12-10T15:43:37Z</dcterms:created>
  <dcterms:modified xsi:type="dcterms:W3CDTF">2013-01-03T16:50:41Z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qminfo">
    <vt:i4>1</vt:i4>
  </property>
  <property fmtid="{D5CDD505-2E9C-101B-9397-08002B2CF9AE}" pid="3" name="lqmsess">
    <vt:lpwstr>d7a55f03-9b43-4ace-bae7-cf7026e6ba97</vt:lpwstr>
  </property>
  <property fmtid="{D5CDD505-2E9C-101B-9397-08002B2CF9AE}" pid="4" name="Document Author">
    <vt:lpwstr>ACCT03\66820</vt:lpwstr>
  </property>
  <property fmtid="{D5CDD505-2E9C-101B-9397-08002B2CF9AE}" pid="5" name="Document Sensitivity">
    <vt:lpwstr>1</vt:lpwstr>
  </property>
  <property fmtid="{D5CDD505-2E9C-101B-9397-08002B2CF9AE}" pid="6" name="ThirdParty">
    <vt:lpwstr/>
  </property>
  <property fmtid="{D5CDD505-2E9C-101B-9397-08002B2CF9AE}" pid="7" name="OCI Restriction">
    <vt:bool>false</vt:bool>
  </property>
  <property fmtid="{D5CDD505-2E9C-101B-9397-08002B2CF9AE}" pid="8" name="OCI Additional Info">
    <vt:lpwstr/>
  </property>
  <property fmtid="{D5CDD505-2E9C-101B-9397-08002B2CF9AE}" pid="9" name="Allow Header Overwrite">
    <vt:bool>true</vt:bool>
  </property>
  <property fmtid="{D5CDD505-2E9C-101B-9397-08002B2CF9AE}" pid="10" name="Allow Footer Overwrite">
    <vt:bool>true</vt:bool>
  </property>
  <property fmtid="{D5CDD505-2E9C-101B-9397-08002B2CF9AE}" pid="11" name="Multiple Selected">
    <vt:lpwstr>-1</vt:lpwstr>
  </property>
  <property fmtid="{D5CDD505-2E9C-101B-9397-08002B2CF9AE}" pid="12" name="SIPLongWording">
    <vt:lpwstr/>
  </property>
</Properties>
</file>